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60" r:id="rId3"/>
    <p:sldId id="262" r:id="rId4"/>
    <p:sldId id="263" r:id="rId5"/>
    <p:sldId id="328" r:id="rId6"/>
    <p:sldId id="326" r:id="rId7"/>
    <p:sldId id="327" r:id="rId8"/>
    <p:sldId id="329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4T07:56:38.774" idx="2">
    <p:pos x="6000" y="0"/>
    <p:text>перевести
-Olena Tarasova-Krasiieva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4T07:56:38.774" idx="2">
    <p:pos x="6000" y="0"/>
    <p:text>перевести
-Olena Tarasova-Krasiieva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2"/>
            <a:ext cx="11791950" cy="1248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93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37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46526" cy="12485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64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1662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1662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3838" cy="451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3438" y="1600200"/>
            <a:ext cx="4035425" cy="451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4729957" y="2169319"/>
            <a:ext cx="5843587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542925" y="188912"/>
            <a:ext cx="5843587" cy="601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1662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18025" cy="822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>
            <a:noFill/>
          </a:ln>
          <a:effectLst>
            <a:outerShdw blurRad="63500" dist="2304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1662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1662" cy="451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" y="493712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 descr="master pan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5058568" y="950912"/>
            <a:ext cx="3182937" cy="3673475"/>
          </a:xfrm>
          <a:prstGeom prst="rect">
            <a:avLst/>
          </a:prstGeom>
          <a:solidFill>
            <a:srgbClr val="336600">
              <a:alpha val="40784"/>
            </a:srgbClr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5072062" y="2071687"/>
            <a:ext cx="31591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2E9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3F2E9"/>
                </a:solidFill>
                <a:latin typeface="Arial"/>
                <a:ea typeface="Arial"/>
                <a:cs typeface="Arial"/>
                <a:sym typeface="Arial"/>
              </a:rPr>
              <a:t>Всесвітній фонд природи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>
              <a:solidFill>
                <a:srgbClr val="F3F2E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2E9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3F2E9"/>
                </a:solidFill>
                <a:latin typeface="Arial"/>
                <a:ea typeface="Arial"/>
                <a:cs typeface="Arial"/>
                <a:sym typeface="Arial"/>
              </a:rPr>
              <a:t>WWF в Україні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3F2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hape 67"/>
          <p:cNvCxnSpPr/>
          <p:nvPr/>
        </p:nvCxnSpPr>
        <p:spPr>
          <a:xfrm>
            <a:off x="5141912" y="3636962"/>
            <a:ext cx="2921000" cy="1587"/>
          </a:xfrm>
          <a:prstGeom prst="straightConnector1">
            <a:avLst/>
          </a:prstGeom>
          <a:noFill/>
          <a:ln w="9525" cap="flat" cmpd="sng">
            <a:solidFill>
              <a:srgbClr val="F3F2E9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9" name="Shape 69"/>
          <p:cNvCxnSpPr/>
          <p:nvPr/>
        </p:nvCxnSpPr>
        <p:spPr>
          <a:xfrm>
            <a:off x="5072062" y="1554162"/>
            <a:ext cx="3155950" cy="1587"/>
          </a:xfrm>
          <a:prstGeom prst="straightConnector1">
            <a:avLst/>
          </a:prstGeom>
          <a:noFill/>
          <a:ln w="12700" cap="flat" cmpd="sng">
            <a:solidFill>
              <a:srgbClr val="F3F2E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0" name="Shape 70"/>
          <p:cNvSpPr txBox="1"/>
          <p:nvPr/>
        </p:nvSpPr>
        <p:spPr>
          <a:xfrm>
            <a:off x="571500" y="0"/>
            <a:ext cx="8509000" cy="19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642937" y="6667500"/>
            <a:ext cx="8509000" cy="19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 flipH="1">
            <a:off x="9001125" y="0"/>
            <a:ext cx="2111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5153025" y="3829050"/>
            <a:ext cx="315595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-635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>
            <a:off x="441325" y="6451600"/>
            <a:ext cx="83470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7" name="Shape 117"/>
          <p:cNvSpPr txBox="1"/>
          <p:nvPr/>
        </p:nvSpPr>
        <p:spPr>
          <a:xfrm>
            <a:off x="615950" y="2260600"/>
            <a:ext cx="7994650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rPr>
              <a:t>WWF працює, щоб побудувати майбутнє, в якому людина живе в гармонії з природою</a:t>
            </a:r>
            <a:endParaRPr/>
          </a:p>
        </p:txBody>
      </p:sp>
      <p:cxnSp>
        <p:nvCxnSpPr>
          <p:cNvPr id="118" name="Shape 118"/>
          <p:cNvCxnSpPr/>
          <p:nvPr/>
        </p:nvCxnSpPr>
        <p:spPr>
          <a:xfrm>
            <a:off x="441325" y="2133600"/>
            <a:ext cx="83470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654050" y="1789112"/>
            <a:ext cx="33528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uk-UA" sz="1800" b="1" i="0" u="none" dirty="0" smtClean="0">
                <a:solidFill>
                  <a:srgbClr val="404040"/>
                </a:solidFill>
                <a:sym typeface="Arial"/>
              </a:rPr>
              <a:t>НАША МІСІЯ</a:t>
            </a:r>
            <a:endParaRPr sz="1800" dirty="0"/>
          </a:p>
        </p:txBody>
      </p:sp>
      <p:pic>
        <p:nvPicPr>
          <p:cNvPr id="120" name="Shape 120" descr="master p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-635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Panda stencil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270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1878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8267700" y="6503987"/>
            <a:ext cx="5588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071562" y="642937"/>
            <a:ext cx="34067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Font typeface="Arial"/>
              <a:buNone/>
            </a:pPr>
            <a:r>
              <a:rPr lang="en-US" sz="2400" b="1" i="0" u="none" dirty="0" err="1">
                <a:solidFill>
                  <a:srgbClr val="336600"/>
                </a:solidFill>
                <a:sym typeface="Arial"/>
              </a:rPr>
              <a:t>Про</a:t>
            </a:r>
            <a:r>
              <a:rPr lang="en-US" sz="2400" b="1" i="0" u="none" dirty="0">
                <a:solidFill>
                  <a:srgbClr val="336600"/>
                </a:solidFill>
                <a:sym typeface="Arial"/>
              </a:rPr>
              <a:t> WWF </a:t>
            </a:r>
            <a:endParaRPr sz="2400" dirty="0"/>
          </a:p>
        </p:txBody>
      </p:sp>
      <p:cxnSp>
        <p:nvCxnSpPr>
          <p:cNvPr id="142" name="Shape 142"/>
          <p:cNvCxnSpPr/>
          <p:nvPr/>
        </p:nvCxnSpPr>
        <p:spPr>
          <a:xfrm>
            <a:off x="708025" y="2744787"/>
            <a:ext cx="18827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3" name="Shape 143"/>
          <p:cNvSpPr txBox="1"/>
          <p:nvPr/>
        </p:nvSpPr>
        <p:spPr>
          <a:xfrm>
            <a:off x="606425" y="2717800"/>
            <a:ext cx="141128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WWF більше ніж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100 країнах, на 5 континентах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606425" y="2378075"/>
            <a:ext cx="8286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+120</a:t>
            </a:r>
            <a:endParaRPr/>
          </a:p>
        </p:txBody>
      </p:sp>
      <p:cxnSp>
        <p:nvCxnSpPr>
          <p:cNvPr id="145" name="Shape 145"/>
          <p:cNvCxnSpPr/>
          <p:nvPr/>
        </p:nvCxnSpPr>
        <p:spPr>
          <a:xfrm>
            <a:off x="1241425" y="4865687"/>
            <a:ext cx="18827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6" name="Shape 146"/>
          <p:cNvSpPr txBox="1"/>
          <p:nvPr/>
        </p:nvSpPr>
        <p:spPr>
          <a:xfrm>
            <a:off x="1177925" y="4838700"/>
            <a:ext cx="19462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Заснований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у 1961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1139825" y="4498975"/>
            <a:ext cx="8286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1961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860800" y="2917825"/>
            <a:ext cx="144462" cy="142875"/>
          </a:xfrm>
          <a:prstGeom prst="ellipse">
            <a:avLst/>
          </a:prstGeom>
          <a:solidFill>
            <a:srgbClr val="336600"/>
          </a:solidFill>
          <a:ln w="9525" cap="flat" cmpd="sng">
            <a:solidFill>
              <a:srgbClr val="33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Shape 149"/>
          <p:cNvCxnSpPr/>
          <p:nvPr/>
        </p:nvCxnSpPr>
        <p:spPr>
          <a:xfrm rot="5400000">
            <a:off x="3768725" y="3208337"/>
            <a:ext cx="328612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0" name="Shape 150"/>
          <p:cNvCxnSpPr/>
          <p:nvPr/>
        </p:nvCxnSpPr>
        <p:spPr>
          <a:xfrm rot="10800000">
            <a:off x="1592262" y="3373437"/>
            <a:ext cx="2343150" cy="0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4540250" y="4381500"/>
            <a:ext cx="144462" cy="144462"/>
          </a:xfrm>
          <a:prstGeom prst="ellipse">
            <a:avLst/>
          </a:prstGeom>
          <a:solidFill>
            <a:srgbClr val="336600"/>
          </a:solidFill>
          <a:ln w="9525" cap="flat" cmpd="sng">
            <a:solidFill>
              <a:srgbClr val="33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Shape 152"/>
          <p:cNvCxnSpPr/>
          <p:nvPr/>
        </p:nvCxnSpPr>
        <p:spPr>
          <a:xfrm rot="5400000">
            <a:off x="4217193" y="4906168"/>
            <a:ext cx="793750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 rot="10800000">
            <a:off x="1809750" y="5302250"/>
            <a:ext cx="2805112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4" name="Shape 154"/>
          <p:cNvSpPr/>
          <p:nvPr/>
        </p:nvSpPr>
        <p:spPr>
          <a:xfrm>
            <a:off x="5743575" y="2112962"/>
            <a:ext cx="144462" cy="144462"/>
          </a:xfrm>
          <a:prstGeom prst="ellipse">
            <a:avLst/>
          </a:prstGeom>
          <a:solidFill>
            <a:srgbClr val="336600"/>
          </a:solidFill>
          <a:ln w="9525" cap="flat" cmpd="sng">
            <a:solidFill>
              <a:srgbClr val="33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Shape 155"/>
          <p:cNvCxnSpPr/>
          <p:nvPr/>
        </p:nvCxnSpPr>
        <p:spPr>
          <a:xfrm rot="10800000">
            <a:off x="5862637" y="2176462"/>
            <a:ext cx="766762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>
            <a:off x="6564312" y="2871787"/>
            <a:ext cx="1884362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7" name="Shape 157"/>
          <p:cNvSpPr txBox="1"/>
          <p:nvPr/>
        </p:nvSpPr>
        <p:spPr>
          <a:xfrm>
            <a:off x="6502400" y="2844800"/>
            <a:ext cx="1373187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WWF більше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5,000 співробітників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6462712" y="2505075"/>
            <a:ext cx="8302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+5000</a:t>
            </a:r>
            <a:endParaRPr/>
          </a:p>
        </p:txBody>
      </p:sp>
      <p:cxnSp>
        <p:nvCxnSpPr>
          <p:cNvPr id="159" name="Shape 159"/>
          <p:cNvCxnSpPr/>
          <p:nvPr/>
        </p:nvCxnSpPr>
        <p:spPr>
          <a:xfrm rot="5400000">
            <a:off x="6429375" y="2376487"/>
            <a:ext cx="398462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0" name="Shape 160"/>
          <p:cNvSpPr/>
          <p:nvPr/>
        </p:nvSpPr>
        <p:spPr>
          <a:xfrm>
            <a:off x="5434012" y="4106862"/>
            <a:ext cx="144462" cy="144462"/>
          </a:xfrm>
          <a:prstGeom prst="ellipse">
            <a:avLst/>
          </a:prstGeom>
          <a:solidFill>
            <a:srgbClr val="336600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Shape 161"/>
          <p:cNvCxnSpPr/>
          <p:nvPr/>
        </p:nvCxnSpPr>
        <p:spPr>
          <a:xfrm flipH="1">
            <a:off x="5578475" y="4171950"/>
            <a:ext cx="1050925" cy="793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>
            <a:off x="6564312" y="4865687"/>
            <a:ext cx="1884362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6502400" y="4838700"/>
            <a:ext cx="19177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WWF має більше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 million послідовників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6462712" y="4498975"/>
            <a:ext cx="8302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+5M</a:t>
            </a:r>
            <a:endParaRPr/>
          </a:p>
        </p:txBody>
      </p:sp>
      <p:cxnSp>
        <p:nvCxnSpPr>
          <p:cNvPr id="165" name="Shape 165"/>
          <p:cNvCxnSpPr/>
          <p:nvPr/>
        </p:nvCxnSpPr>
        <p:spPr>
          <a:xfrm rot="5400000">
            <a:off x="6429375" y="4370387"/>
            <a:ext cx="398462" cy="1587"/>
          </a:xfrm>
          <a:prstGeom prst="straightConnector1">
            <a:avLst/>
          </a:prstGeom>
          <a:noFill/>
          <a:ln w="12700" cap="flat" cmpd="sng">
            <a:solidFill>
              <a:srgbClr val="33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6" name="Shape 166" descr="master pan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549900" y="257175"/>
            <a:ext cx="33528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-635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8623300" y="6503987"/>
            <a:ext cx="5588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 descr="master p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864296" y="346423"/>
            <a:ext cx="5545377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None/>
            </a:pPr>
            <a:r>
              <a:rPr lang="en-US" sz="2200" b="1" dirty="0">
                <a:solidFill>
                  <a:srgbClr val="006600"/>
                </a:solidFill>
              </a:rPr>
              <a:t>WWF </a:t>
            </a:r>
            <a:r>
              <a:rPr lang="en-US" sz="2200" b="1" dirty="0" err="1">
                <a:solidFill>
                  <a:srgbClr val="006600"/>
                </a:solidFill>
              </a:rPr>
              <a:t>Дунайсько-Карпатська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програма</a:t>
            </a:r>
            <a:endParaRPr sz="2200" b="1" dirty="0">
              <a:solidFill>
                <a:srgbClr val="006600"/>
              </a:solidFill>
            </a:endParaRPr>
          </a:p>
        </p:txBody>
      </p:sp>
      <p:pic>
        <p:nvPicPr>
          <p:cNvPr id="180" name="Shape 180" descr="C:\Users\Янка Казакова.LH-3D0CJO2TSPBL\Desktop\M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514" y="1275501"/>
            <a:ext cx="8549013" cy="51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8623300" y="6503987"/>
            <a:ext cx="5588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983814" y="5719371"/>
            <a:ext cx="7452466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uk-UA" sz="2000" b="1" i="0" u="none" dirty="0" smtClean="0">
                <a:solidFill>
                  <a:srgbClr val="262626"/>
                </a:solidFill>
                <a:sym typeface="Arial"/>
              </a:rPr>
              <a:t>20 співробітників</a:t>
            </a:r>
            <a:endParaRPr lang="en-US" sz="2000" b="1" i="0" u="none" dirty="0" smtClean="0">
              <a:solidFill>
                <a:srgbClr val="262626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uk-UA" sz="2000" b="1" dirty="0" smtClean="0">
                <a:solidFill>
                  <a:srgbClr val="262626"/>
                </a:solidFill>
              </a:rPr>
              <a:t>Офіси в Києві</a:t>
            </a:r>
            <a:r>
              <a:rPr lang="en-US" sz="2000" b="1" dirty="0" smtClean="0">
                <a:solidFill>
                  <a:srgbClr val="262626"/>
                </a:solidFill>
              </a:rPr>
              <a:t>,</a:t>
            </a:r>
            <a:r>
              <a:rPr lang="uk-UA" sz="2000" b="1" dirty="0" smtClean="0">
                <a:solidFill>
                  <a:srgbClr val="262626"/>
                </a:solidFill>
              </a:rPr>
              <a:t> Львові, представники в Ужгороді та Одесі</a:t>
            </a:r>
            <a:endParaRPr sz="2000" b="1" dirty="0"/>
          </a:p>
        </p:txBody>
      </p:sp>
      <p:pic>
        <p:nvPicPr>
          <p:cNvPr id="247" name="Shape 247" descr="master p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058970" y="406096"/>
            <a:ext cx="7652881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WWF </a:t>
            </a:r>
            <a:r>
              <a:rPr lang="uk-UA" sz="2200" b="1" dirty="0" smtClean="0">
                <a:solidFill>
                  <a:srgbClr val="006600"/>
                </a:solidFill>
              </a:rPr>
              <a:t>в Україні</a:t>
            </a:r>
            <a:endParaRPr sz="2200" b="1" dirty="0">
              <a:solidFill>
                <a:srgbClr val="00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0" y="900405"/>
            <a:ext cx="6989523" cy="46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270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1878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4699000" y="2476500"/>
            <a:ext cx="39020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 descr="master p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5549900" y="257175"/>
            <a:ext cx="33528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441325" y="6451600"/>
            <a:ext cx="83851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 descr="C:\Users\abeckmann\Pictures\WWF photos\Carpathians\Bear-MGunther-2006.jpg"/>
          <p:cNvPicPr preferRelativeResize="0"/>
          <p:nvPr/>
        </p:nvPicPr>
        <p:blipFill rotWithShape="1">
          <a:blip r:embed="rId4">
            <a:alphaModFix/>
          </a:blip>
          <a:srcRect l="20419" t="4423" r="36602" b="39126"/>
          <a:stretch/>
        </p:blipFill>
        <p:spPr>
          <a:xfrm>
            <a:off x="870769" y="4697206"/>
            <a:ext cx="1152525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C:\Users\abeckmann\Pictures\WWF photos\pictures UA\UA-CarpathianBiosphereReserve-ABeckmann-0508.jpg"/>
          <p:cNvPicPr preferRelativeResize="0"/>
          <p:nvPr/>
        </p:nvPicPr>
        <p:blipFill rotWithShape="1">
          <a:blip r:embed="rId5">
            <a:alphaModFix/>
          </a:blip>
          <a:srcRect t="9097" r="4439" b="28514"/>
          <a:stretch/>
        </p:blipFill>
        <p:spPr>
          <a:xfrm>
            <a:off x="847725" y="3393613"/>
            <a:ext cx="11525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C:\Users\abeckmann\Pictures\WWF photos\pictures UA\P5050183.JPG"/>
          <p:cNvPicPr preferRelativeResize="0"/>
          <p:nvPr/>
        </p:nvPicPr>
        <p:blipFill rotWithShape="1">
          <a:blip r:embed="rId6">
            <a:alphaModFix/>
          </a:blip>
          <a:srcRect l="5908" r="10171"/>
          <a:stretch/>
        </p:blipFill>
        <p:spPr>
          <a:xfrm>
            <a:off x="847725" y="2059858"/>
            <a:ext cx="1152525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000250" y="1733088"/>
            <a:ext cx="6845300" cy="429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n-US" sz="1300" b="1" i="0" u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800" b="1" i="0" u="none" dirty="0" smtClean="0">
                <a:solidFill>
                  <a:srgbClr val="000000"/>
                </a:solidFill>
                <a:sym typeface="Arial"/>
              </a:rPr>
              <a:t>Збереження прісних водойм</a:t>
            </a:r>
            <a:endParaRPr sz="1800" dirty="0"/>
          </a:p>
          <a:p>
            <a:pPr lvl="0">
              <a:spcBef>
                <a:spcPts val="200"/>
              </a:spcBef>
              <a:buSzPts val="1300"/>
            </a:pPr>
            <a:r>
              <a:rPr lang="uk-UA" sz="1800" dirty="0"/>
              <a:t>Дельта Дунаю та гірські </a:t>
            </a:r>
            <a:r>
              <a:rPr lang="uk-UA" sz="1800" dirty="0" smtClean="0"/>
              <a:t>річки Карпат, басейн річки Тиса. Відновлення водно-</a:t>
            </a:r>
            <a:r>
              <a:rPr lang="uk-UA" sz="1800" dirty="0"/>
              <a:t>б</a:t>
            </a:r>
            <a:r>
              <a:rPr lang="uk-UA" sz="1800" dirty="0" smtClean="0"/>
              <a:t>олотних угідь. </a:t>
            </a:r>
            <a:endParaRPr lang="en-US" sz="1800" dirty="0" smtClean="0"/>
          </a:p>
          <a:p>
            <a:pPr lvl="0">
              <a:spcBef>
                <a:spcPts val="200"/>
              </a:spcBef>
              <a:buSzPts val="1300"/>
            </a:pPr>
            <a:endParaRPr lang="en-US" sz="1800" b="1" i="0" u="none" dirty="0">
              <a:solidFill>
                <a:srgbClr val="000000"/>
              </a:solidFill>
              <a:sym typeface="Arial"/>
            </a:endParaRPr>
          </a:p>
          <a:p>
            <a:pPr lvl="0">
              <a:spcBef>
                <a:spcPts val="200"/>
              </a:spcBef>
              <a:buSzPts val="1300"/>
            </a:pPr>
            <a:endParaRPr lang="en-US" sz="1800" b="1" dirty="0" smtClean="0"/>
          </a:p>
          <a:p>
            <a:pPr lvl="0">
              <a:spcBef>
                <a:spcPts val="200"/>
              </a:spcBef>
              <a:buSzPts val="1300"/>
            </a:pPr>
            <a:r>
              <a:rPr lang="uk-UA" sz="1800" b="1" i="0" u="none" dirty="0" smtClean="0">
                <a:solidFill>
                  <a:srgbClr val="000000"/>
                </a:solidFill>
                <a:sym typeface="Arial"/>
              </a:rPr>
              <a:t>Збереження лісів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800" dirty="0" smtClean="0"/>
              <a:t>Збереження пралісів та </a:t>
            </a:r>
            <a:r>
              <a:rPr lang="uk-UA" sz="1800" dirty="0" err="1" smtClean="0"/>
              <a:t>старовікових</a:t>
            </a:r>
            <a:r>
              <a:rPr lang="uk-UA" sz="1800" dirty="0" smtClean="0"/>
              <a:t> лісів </a:t>
            </a: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в Карпатах та Поліссі. 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FSC </a:t>
            </a: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сертифікація, стійке використання лісових ресурсів. Лісова Варта- виявлення нелегальних рубок.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800" b="1" i="0" u="none" dirty="0" smtClean="0">
                <a:solidFill>
                  <a:srgbClr val="000000"/>
                </a:solidFill>
                <a:sym typeface="Arial"/>
              </a:rPr>
              <a:t>Дикі види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Збереження великих хижаків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(</a:t>
            </a:r>
            <a:r>
              <a:rPr lang="uk-UA" sz="1800" dirty="0" smtClean="0"/>
              <a:t>ведмеді, рисі, вовки).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Збереження осетрових.</a:t>
            </a:r>
            <a:endParaRPr sz="1800" dirty="0"/>
          </a:p>
        </p:txBody>
      </p:sp>
      <p:sp>
        <p:nvSpPr>
          <p:cNvPr id="14" name="Shape 235"/>
          <p:cNvSpPr txBox="1"/>
          <p:nvPr/>
        </p:nvSpPr>
        <p:spPr>
          <a:xfrm>
            <a:off x="1131518" y="243280"/>
            <a:ext cx="642167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rgbClr val="006600"/>
                </a:solidFill>
              </a:rPr>
              <a:t>WWF </a:t>
            </a:r>
            <a:r>
              <a:rPr lang="uk-UA" sz="2200" b="1" dirty="0">
                <a:solidFill>
                  <a:srgbClr val="006600"/>
                </a:solidFill>
              </a:rPr>
              <a:t>в </a:t>
            </a:r>
            <a:r>
              <a:rPr lang="uk-UA" sz="2200" b="1" dirty="0" smtClean="0">
                <a:solidFill>
                  <a:srgbClr val="006600"/>
                </a:solidFill>
              </a:rPr>
              <a:t>Україні</a:t>
            </a:r>
            <a:endParaRPr lang="uk-UA" sz="2200" b="1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uk-UA" sz="2200" b="1" dirty="0">
                <a:solidFill>
                  <a:srgbClr val="006600"/>
                </a:solidFill>
              </a:rPr>
              <a:t>Основні напрямки роботи </a:t>
            </a:r>
            <a:endParaRPr sz="2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270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187825" y="6503987"/>
            <a:ext cx="21621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4699000" y="2476500"/>
            <a:ext cx="39020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 descr="master p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14300"/>
            <a:ext cx="527050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5549900" y="257175"/>
            <a:ext cx="33528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441325" y="6451600"/>
            <a:ext cx="8385175" cy="1587"/>
          </a:xfrm>
          <a:prstGeom prst="straightConnector1">
            <a:avLst/>
          </a:prstGeom>
          <a:noFill/>
          <a:ln w="9525" cap="flat" cmpd="sng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131518" y="243280"/>
            <a:ext cx="642167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rgbClr val="006600"/>
                </a:solidFill>
              </a:rPr>
              <a:t>WWF </a:t>
            </a:r>
            <a:r>
              <a:rPr lang="uk-UA" sz="2200" b="1" dirty="0">
                <a:solidFill>
                  <a:srgbClr val="006600"/>
                </a:solidFill>
              </a:rPr>
              <a:t>в </a:t>
            </a:r>
            <a:r>
              <a:rPr lang="uk-UA" sz="2200" b="1" dirty="0" smtClean="0">
                <a:solidFill>
                  <a:srgbClr val="006600"/>
                </a:solidFill>
              </a:rPr>
              <a:t>Україні</a:t>
            </a:r>
            <a:endParaRPr lang="uk-UA" sz="2200" b="1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uk-UA" sz="2200" b="1" dirty="0">
                <a:solidFill>
                  <a:srgbClr val="006600"/>
                </a:solidFill>
              </a:rPr>
              <a:t>Основні напрямки роботи </a:t>
            </a:r>
            <a:endParaRPr sz="2200" b="1" dirty="0">
              <a:solidFill>
                <a:srgbClr val="006600"/>
              </a:solidFill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2057400" y="1726456"/>
            <a:ext cx="6845300" cy="429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800" b="1" dirty="0" smtClean="0"/>
              <a:t>Освіта</a:t>
            </a:r>
            <a:br>
              <a:rPr lang="uk-UA" sz="1800" b="1" dirty="0" smtClean="0"/>
            </a:br>
            <a:r>
              <a:rPr lang="uk-UA" sz="1800" b="1" dirty="0" smtClean="0"/>
              <a:t>Т</a:t>
            </a:r>
            <a:r>
              <a:rPr lang="uk-UA" sz="1800" dirty="0" smtClean="0"/>
              <a:t>ренінги із інтерпретації природи, робота з освітянами, підготовка освітніх матеріалів для шкіл.</a:t>
            </a:r>
            <a:endParaRPr lang="uk-UA" sz="1800" b="1" i="0" u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uk-UA" sz="1800" b="1" i="0" u="none" dirty="0" smtClean="0">
                <a:solidFill>
                  <a:srgbClr val="000000"/>
                </a:solidFill>
                <a:sym typeface="Arial"/>
              </a:rPr>
              <a:t/>
            </a:r>
            <a:br>
              <a:rPr lang="uk-UA" sz="1800" b="1" i="0" u="none" dirty="0" smtClean="0">
                <a:solidFill>
                  <a:srgbClr val="000000"/>
                </a:solidFill>
                <a:sym typeface="Arial"/>
              </a:rPr>
            </a:br>
            <a:r>
              <a:rPr lang="uk-UA" sz="1800" b="1" i="0" u="none" dirty="0" err="1" smtClean="0">
                <a:solidFill>
                  <a:srgbClr val="000000"/>
                </a:solidFill>
                <a:sym typeface="Arial"/>
              </a:rPr>
              <a:t>Волонтерство</a:t>
            </a:r>
            <a:r>
              <a:rPr lang="uk-UA" sz="1800" i="0" u="none" dirty="0" smtClean="0">
                <a:solidFill>
                  <a:srgbClr val="000000"/>
                </a:solidFill>
                <a:sym typeface="Arial"/>
              </a:rPr>
              <a:t/>
            </a:r>
            <a:br>
              <a:rPr lang="uk-UA" sz="1800" i="0" u="none" dirty="0" smtClean="0">
                <a:solidFill>
                  <a:srgbClr val="000000"/>
                </a:solidFill>
                <a:sym typeface="Arial"/>
              </a:rPr>
            </a:br>
            <a:r>
              <a:rPr lang="uk-UA" sz="1800" i="0" u="none" dirty="0" smtClean="0">
                <a:solidFill>
                  <a:srgbClr val="000000"/>
                </a:solidFill>
                <a:sym typeface="Arial"/>
              </a:rPr>
              <a:t>2000+ волонтерів. Допомога національним паркам, тренінги активістів для виявлення незаконних рубок.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800" b="1" i="0" u="none" dirty="0" smtClean="0">
                <a:solidFill>
                  <a:srgbClr val="000000"/>
                </a:solidFill>
                <a:sym typeface="Arial"/>
              </a:rPr>
              <a:t/>
            </a:r>
            <a:br>
              <a:rPr lang="en-US" sz="1800" b="1" i="0" u="none" dirty="0" smtClean="0">
                <a:solidFill>
                  <a:srgbClr val="000000"/>
                </a:solidFill>
                <a:sym typeface="Arial"/>
              </a:rPr>
            </a:br>
            <a:r>
              <a:rPr lang="uk-UA" sz="1800" b="1" i="0" u="none" dirty="0" smtClean="0">
                <a:solidFill>
                  <a:srgbClr val="000000"/>
                </a:solidFill>
                <a:sym typeface="Arial"/>
              </a:rPr>
              <a:t>Робота з корпоративним сектором</a:t>
            </a:r>
            <a:br>
              <a:rPr lang="uk-UA" sz="1800" b="1" i="0" u="none" dirty="0" smtClean="0">
                <a:solidFill>
                  <a:srgbClr val="000000"/>
                </a:solidFill>
                <a:sym typeface="Arial"/>
              </a:rPr>
            </a:br>
            <a:r>
              <a:rPr lang="en-US" sz="1800" b="0" i="0" u="none" dirty="0" err="1" smtClean="0">
                <a:solidFill>
                  <a:srgbClr val="000000"/>
                </a:solidFill>
                <a:sym typeface="Arial"/>
              </a:rPr>
              <a:t>Animagrad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– 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film.ua</a:t>
            </a: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 –</a:t>
            </a:r>
            <a:r>
              <a:rPr lang="en-US" sz="1800" b="0" i="0" u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повнометражний мультфільм «Мавка»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uk-UA" sz="1800" b="0" i="0" u="none" dirty="0" smtClean="0">
                <a:solidFill>
                  <a:srgbClr val="000000"/>
                </a:solidFill>
                <a:sym typeface="Arial"/>
              </a:rPr>
              <a:t>Моршинська.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uk-UA" sz="1800" dirty="0" err="1" smtClean="0"/>
              <a:t>Пізнайко</a:t>
            </a:r>
            <a:r>
              <a:rPr lang="uk-UA" sz="1800" dirty="0" smtClean="0"/>
              <a:t>.</a:t>
            </a:r>
            <a:endParaRPr lang="en-US" sz="1800" b="1" i="0" u="none" dirty="0" smtClea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6" name="Shape 696" descr="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792824"/>
            <a:ext cx="1219200" cy="9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719" descr="Image may contain: 6 people, tree, plant, outdoor and natu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087" y="3088116"/>
            <a:ext cx="1230313" cy="102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742" descr="Image result for разом за природу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4404869"/>
            <a:ext cx="1256942" cy="970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38" t="34445" r="7312" b="19000"/>
          <a:stretch/>
        </p:blipFill>
        <p:spPr>
          <a:xfrm>
            <a:off x="50800" y="1401762"/>
            <a:ext cx="9093200" cy="34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148</Words>
  <Application>Microsoft Office PowerPoint</Application>
  <PresentationFormat>On-screen Show (4:3)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Olena Tarasova-Krasiieva</dc:creator>
  <cp:lastModifiedBy>Olena Tarasova-Krasiieva</cp:lastModifiedBy>
  <cp:revision>14</cp:revision>
  <dcterms:modified xsi:type="dcterms:W3CDTF">2018-05-21T13:31:17Z</dcterms:modified>
</cp:coreProperties>
</file>